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6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1" r:id="rId3"/>
    <p:sldId id="269" r:id="rId4"/>
    <p:sldId id="270" r:id="rId5"/>
    <p:sldId id="274" r:id="rId6"/>
    <p:sldId id="278" r:id="rId7"/>
    <p:sldId id="275" r:id="rId8"/>
    <p:sldId id="272" r:id="rId9"/>
    <p:sldId id="279" r:id="rId10"/>
    <p:sldId id="276" r:id="rId11"/>
    <p:sldId id="277" r:id="rId12"/>
    <p:sldId id="268" r:id="rId13"/>
    <p:sldId id="273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66AB"/>
    <a:srgbClr val="006600"/>
    <a:srgbClr val="002346"/>
    <a:srgbClr val="004C00"/>
    <a:srgbClr val="A9E76B"/>
    <a:srgbClr val="00152A"/>
    <a:srgbClr val="FF9900"/>
    <a:srgbClr val="000400"/>
    <a:srgbClr val="002600"/>
    <a:srgbClr val="333300"/>
  </p:clrMru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83" autoAdjust="0"/>
    <p:restoredTop sz="93967" autoAdjust="0"/>
  </p:normalViewPr>
  <p:slideViewPr>
    <p:cSldViewPr>
      <p:cViewPr varScale="1">
        <p:scale>
          <a:sx n="66" d="100"/>
          <a:sy n="66" d="100"/>
        </p:scale>
        <p:origin x="-15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184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B3CEAB-9D0B-4C1F-BC11-CDBBECA71DD5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6A2172-7D07-481A-9530-E82091B652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1B8DCCF-2959-4E2A-A776-3080BBAC3BC1}" type="datetimeFigureOut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592FC1D-6CC6-4CFE-BBE0-A8EC25245D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39F9D1-DAE2-47CD-977D-857F8940B6E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2FC1D-6CC6-4CFE-BBE0-A8EC25245D2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0DE51A6-BB66-4B4C-9A34-9C35C9D8D146}" type="datetime1">
              <a:rPr lang="en-US" smtClean="0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22DBB7D-0CC1-47B9-A39B-B67308B509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65FD748-FB88-47FD-873E-D9F90E94546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670136D-52EA-4378-B59B-1A748B8B5B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914400" y="6248400"/>
            <a:ext cx="7696200" cy="365125"/>
          </a:xfrm>
        </p:spPr>
        <p:txBody>
          <a:bodyPr/>
          <a:lstStyle>
            <a:lvl1pPr algn="ctr">
              <a:defRPr>
                <a:solidFill>
                  <a:srgbClr val="0166AB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UA Division of Agriculture Arkansas Water Resources Center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fld id="{80EE5D6F-157D-45F5-A894-A12600E9FDA4}" type="datetime1">
              <a:rPr lang="en-US" smtClean="0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068D46F2-BE0C-4382-B409-C1B40F1223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fld id="{A6E44C2E-842F-460F-AC5B-296D2B028126}" type="datetime1">
              <a:rPr lang="en-US" smtClean="0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C3853821-0154-4AE9-BC0F-B9BE32D2270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2DD072-55FB-441A-99F4-BDE87DB646A4}" type="datetime1">
              <a:rPr lang="en-US" smtClean="0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252FD79-EEC7-4ED3-8791-9B667E5A1D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39642E-1A26-46BE-A1F5-7DE83E59B6CB}" type="datetime1">
              <a:rPr lang="en-US" smtClean="0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E624D81-5017-4EF0-AB51-7D0FB8E417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2817C6-83F7-46A8-99D7-E5E8AB634828}" type="datetime1">
              <a:rPr lang="en-US" smtClean="0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20B5491-96EC-4CF0-B8C5-12F3AFDA91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>
              <a:defRPr/>
            </a:pPr>
            <a:fld id="{36482B72-66C8-4FE5-8377-8FA70E75CF6F}" type="datetime1">
              <a:rPr lang="en-US" smtClean="0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633423BA-0E5B-4F5F-B7E3-A37E83BBCCA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AF6E4D-3B01-4B92-A09F-59DB2D9DAD28}" type="datetime1">
              <a:rPr lang="en-US" smtClean="0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F53371-9D26-437B-B23C-85CB81AE35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>
              <a:defRPr/>
            </a:pPr>
            <a:fld id="{79797D21-9C4D-40F8-91A6-400E087F055D}" type="datetime1">
              <a:rPr lang="en-US" smtClean="0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>
              <a:defRPr/>
            </a:pPr>
            <a:fld id="{CEABD6F6-52AF-4FF8-A001-C8071DC976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8CCC662-079B-4114-8A95-01D8DE751B53}" type="datetime1">
              <a:rPr lang="en-US" smtClean="0"/>
              <a:pPr>
                <a:defRPr/>
              </a:pPr>
              <a:t>10/4/2010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UA Division of Agriculture Arkansas Water Resources Center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  <a:solidFill>
            <a:srgbClr val="0166AB"/>
          </a:solidFill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3" descr="header.gif"/>
          <p:cNvPicPr>
            <a:picLocks noChangeAspect="1"/>
          </p:cNvPicPr>
          <p:nvPr/>
        </p:nvPicPr>
        <p:blipFill>
          <a:blip r:embed="rId3" cstate="print"/>
          <a:srcRect l="30493" t="8124" r="1704" b="14697"/>
          <a:stretch>
            <a:fillRect/>
          </a:stretch>
        </p:blipFill>
        <p:spPr bwMode="auto">
          <a:xfrm>
            <a:off x="0" y="5148072"/>
            <a:ext cx="9144000" cy="1709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52600"/>
            <a:ext cx="8077200" cy="167335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700" dirty="0" smtClean="0"/>
              <a:t>A Volunteer Monitoring Program: Illinois River Watershed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700" dirty="0"/>
          </a:p>
        </p:txBody>
      </p:sp>
      <p:sp>
        <p:nvSpPr>
          <p:cNvPr id="7171" name="Subtitle 2"/>
          <p:cNvSpPr>
            <a:spLocks noGrp="1"/>
          </p:cNvSpPr>
          <p:nvPr>
            <p:ph type="subTitle" idx="1"/>
          </p:nvPr>
        </p:nvSpPr>
        <p:spPr>
          <a:xfrm>
            <a:off x="609600" y="3124200"/>
            <a:ext cx="8077200" cy="12192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 smtClean="0">
                <a:solidFill>
                  <a:srgbClr val="0166AB"/>
                </a:solidFill>
              </a:rPr>
              <a:t>Leslie Massey</a:t>
            </a:r>
          </a:p>
          <a:p>
            <a:pPr eaLnBrk="1" hangingPunct="1"/>
            <a:r>
              <a:rPr lang="en-US" dirty="0" smtClean="0">
                <a:solidFill>
                  <a:srgbClr val="0166AB"/>
                </a:solidFill>
              </a:rPr>
              <a:t>Arkansas Water Resources Center</a:t>
            </a:r>
          </a:p>
          <a:p>
            <a:pPr eaLnBrk="1" hangingPunct="1"/>
            <a:r>
              <a:rPr lang="en-US" dirty="0" smtClean="0">
                <a:solidFill>
                  <a:srgbClr val="0166AB"/>
                </a:solidFill>
              </a:rPr>
              <a:t>UA Division of Agriculture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04800"/>
            <a:ext cx="1752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UA-Black-Cntr-M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" y="228600"/>
            <a:ext cx="1905000" cy="881156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6477000" y="152400"/>
            <a:ext cx="2057399" cy="990600"/>
            <a:chOff x="6781800" y="304800"/>
            <a:chExt cx="2057399" cy="990600"/>
          </a:xfrm>
        </p:grpSpPr>
        <p:pic>
          <p:nvPicPr>
            <p:cNvPr id="11" name="Picture 10" descr="AWRC-#2.JPG"/>
            <p:cNvPicPr>
              <a:picLocks noChangeAspect="1"/>
            </p:cNvPicPr>
            <p:nvPr/>
          </p:nvPicPr>
          <p:blipFill>
            <a:blip r:embed="rId6" cstate="print"/>
            <a:srcRect t="57941" r="1220" b="29882"/>
            <a:stretch>
              <a:fillRect/>
            </a:stretch>
          </p:blipFill>
          <p:spPr>
            <a:xfrm>
              <a:off x="6781800" y="877211"/>
              <a:ext cx="2057399" cy="418189"/>
            </a:xfrm>
            <a:prstGeom prst="rect">
              <a:avLst/>
            </a:prstGeom>
          </p:spPr>
        </p:pic>
        <p:pic>
          <p:nvPicPr>
            <p:cNvPr id="12" name="Picture 11" descr="AWRC-#2.JPG"/>
            <p:cNvPicPr>
              <a:picLocks noChangeAspect="1"/>
            </p:cNvPicPr>
            <p:nvPr/>
          </p:nvPicPr>
          <p:blipFill>
            <a:blip r:embed="rId7" cstate="print"/>
            <a:srcRect t="34615" r="4878" b="40977"/>
            <a:stretch>
              <a:fillRect/>
            </a:stretch>
          </p:blipFill>
          <p:spPr>
            <a:xfrm>
              <a:off x="7093527" y="304800"/>
              <a:ext cx="1440873" cy="609600"/>
            </a:xfrm>
            <a:prstGeom prst="rect">
              <a:avLst/>
            </a:prstGeom>
          </p:spPr>
        </p:pic>
      </p:grpSp>
      <p:cxnSp>
        <p:nvCxnSpPr>
          <p:cNvPr id="17" name="Straight Connector 16"/>
          <p:cNvCxnSpPr/>
          <p:nvPr/>
        </p:nvCxnSpPr>
        <p:spPr>
          <a:xfrm>
            <a:off x="0" y="5129784"/>
            <a:ext cx="9144000" cy="1588"/>
          </a:xfrm>
          <a:prstGeom prst="line">
            <a:avLst/>
          </a:prstGeom>
          <a:ln w="50800">
            <a:solidFill>
              <a:srgbClr val="0015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 txBox="1">
            <a:spLocks/>
          </p:cNvSpPr>
          <p:nvPr/>
        </p:nvSpPr>
        <p:spPr>
          <a:xfrm>
            <a:off x="0" y="4495800"/>
            <a:ext cx="9144000" cy="762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uLnTx/>
                <a:uFillTx/>
                <a:latin typeface="+mn-lt"/>
                <a:ea typeface="+mn-ea"/>
                <a:cs typeface="+mn-cs"/>
              </a:rPr>
              <a:t>Funding provided by ANRC through the Illinois River Watershed Partnership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152400"/>
            <a:ext cx="81534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Why use volunteers?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81000" y="1828800"/>
            <a:ext cx="5943600" cy="4495800"/>
          </a:xfrm>
        </p:spPr>
        <p:txBody>
          <a:bodyPr>
            <a:normAutofit fontScale="85000" lnSpcReduction="10000"/>
          </a:bodyPr>
          <a:lstStyle/>
          <a:p>
            <a:pPr marL="349250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Economical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Free labor!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Major project expenses are laboratory analytical costs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err="1" smtClean="0">
                <a:solidFill>
                  <a:srgbClr val="0166AB"/>
                </a:solidFill>
              </a:rPr>
              <a:t>Hach</a:t>
            </a:r>
            <a:r>
              <a:rPr lang="en-US" dirty="0" smtClean="0">
                <a:solidFill>
                  <a:srgbClr val="0166AB"/>
                </a:solidFill>
              </a:rPr>
              <a:t> kits can be cheaper but you don’t always get enough information about stream chemistry to be useful</a:t>
            </a:r>
          </a:p>
          <a:p>
            <a:pPr marL="669290" lvl="1" indent="-349250">
              <a:buSzPct val="100000"/>
              <a:buNone/>
            </a:pPr>
            <a:endParaRPr lang="en-US" sz="1000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349250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Educational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VMP are a great way to get stakeholders interested in environmental issues and (hopefully) promote a sense of responsibility to protect and improve water quality</a:t>
            </a:r>
          </a:p>
          <a:p>
            <a:pPr marL="0" indent="0">
              <a:buNone/>
            </a:pPr>
            <a:endParaRPr lang="en-US" dirty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6" name="Picture 5" descr="IRWP VMP 006.jpg"/>
          <p:cNvPicPr>
            <a:picLocks noChangeAspect="1"/>
          </p:cNvPicPr>
          <p:nvPr/>
        </p:nvPicPr>
        <p:blipFill>
          <a:blip r:embed="rId3" cstate="print">
            <a:lum/>
          </a:blip>
          <a:srcRect l="34568" r="37461"/>
          <a:stretch>
            <a:fillRect/>
          </a:stretch>
        </p:blipFill>
        <p:spPr>
          <a:xfrm>
            <a:off x="6705600" y="533400"/>
            <a:ext cx="2209800" cy="5925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Illinois River VMP—Site Selection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"/>
          </p:nvPr>
        </p:nvSpPr>
        <p:spPr>
          <a:xfrm>
            <a:off x="4267200" y="1752600"/>
            <a:ext cx="4572000" cy="4876800"/>
          </a:xfrm>
        </p:spPr>
        <p:txBody>
          <a:bodyPr>
            <a:normAutofit fontScale="85000" lnSpcReduction="20000"/>
          </a:bodyPr>
          <a:lstStyle/>
          <a:p>
            <a:pPr marL="349250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IRWP used this data to aid in the prioritization of HUCs; so we needed sites that: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Encompassed the entire watershed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Varied in catchment land use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Bracketed known point sources</a:t>
            </a:r>
          </a:p>
          <a:p>
            <a:pPr marL="669290" lvl="1" indent="-349250">
              <a:buSzPct val="100000"/>
              <a:buNone/>
            </a:pPr>
            <a:endParaRPr lang="en-US" sz="1000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349250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Replicated a study done in 1993-1994 by Parker et al.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37 sites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Located at easy access points</a:t>
            </a:r>
          </a:p>
          <a:p>
            <a:pPr marL="669290" lvl="1" indent="-349250">
              <a:buSzPct val="100000"/>
              <a:buNone/>
            </a:pPr>
            <a:r>
              <a:rPr lang="en-US" dirty="0" smtClean="0">
                <a:solidFill>
                  <a:srgbClr val="0166AB"/>
                </a:solidFill>
              </a:rPr>
              <a:t>	(walking access or bridges) 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Safety a priority</a:t>
            </a:r>
          </a:p>
          <a:p>
            <a:pPr marL="669290" lvl="1" indent="-349250">
              <a:buSzPct val="100000"/>
              <a:buNone/>
            </a:pPr>
            <a:endParaRPr lang="en-US" dirty="0" smtClean="0">
              <a:solidFill>
                <a:srgbClr val="0166AB"/>
              </a:solidFill>
            </a:endParaRPr>
          </a:p>
          <a:p>
            <a:pPr marL="669290" lvl="1" indent="-349250">
              <a:buSzPct val="100000"/>
              <a:buNone/>
            </a:pPr>
            <a:endParaRPr lang="en-US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349250" indent="-349250" algn="just">
              <a:buSzPct val="100000"/>
              <a:buFont typeface="Wingdings" pitchFamily="2" charset="2"/>
              <a:buChar char="§"/>
            </a:pPr>
            <a:endParaRPr lang="en-US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669290" lvl="1" indent="-349250" algn="just">
              <a:buSzPct val="100000"/>
              <a:buNone/>
            </a:pPr>
            <a:endParaRPr lang="en-US" sz="1000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0" indent="0" algn="just">
              <a:buNone/>
            </a:pPr>
            <a:endParaRPr lang="en-US" dirty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6" name="Picture 5" descr="Site Map.png"/>
          <p:cNvPicPr>
            <a:picLocks noChangeAspect="1"/>
          </p:cNvPicPr>
          <p:nvPr/>
        </p:nvPicPr>
        <p:blipFill>
          <a:blip r:embed="rId3" cstate="print"/>
          <a:srcRect l="11994" t="2222" r="3000" b="7910"/>
          <a:stretch>
            <a:fillRect/>
          </a:stretch>
        </p:blipFill>
        <p:spPr>
          <a:xfrm>
            <a:off x="228600" y="1569197"/>
            <a:ext cx="3810000" cy="5212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1534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So we had to recruit volunteers…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"/>
          </p:nvPr>
        </p:nvSpPr>
        <p:spPr>
          <a:xfrm>
            <a:off x="76200" y="1600200"/>
            <a:ext cx="4953000" cy="5105400"/>
          </a:xfrm>
        </p:spPr>
        <p:txBody>
          <a:bodyPr>
            <a:normAutofit fontScale="85000" lnSpcReduction="10000"/>
          </a:bodyPr>
          <a:lstStyle/>
          <a:p>
            <a:pPr marL="349250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IRWP took the lead on recruiting volunteers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Newspaper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IRWP and AWRC website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News (Watershed Wednesdays)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Other partnerships and organizations</a:t>
            </a:r>
          </a:p>
          <a:p>
            <a:pPr marL="669290" lvl="1" indent="-349250">
              <a:buSzPct val="100000"/>
              <a:buNone/>
            </a:pPr>
            <a:endParaRPr lang="en-US" sz="1200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349250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We had all sorts of volunteers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Families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Businesses (Tyson, Simmons, JB Hunt)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Schools (TG Smith Elementary, Prairie Grove, Jr. High, AEES)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Boy scout troops</a:t>
            </a:r>
          </a:p>
          <a:p>
            <a:pPr marL="669290" lvl="1" indent="-349250" algn="just">
              <a:buSzPct val="100000"/>
              <a:buNone/>
            </a:pPr>
            <a:endParaRPr lang="en-US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0" indent="0" algn="just">
              <a:buNone/>
            </a:pPr>
            <a:endParaRPr lang="en-US" dirty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7" name="Picture 6" descr="IRWP VMP 003.jpg"/>
          <p:cNvPicPr>
            <a:picLocks noChangeAspect="1"/>
          </p:cNvPicPr>
          <p:nvPr/>
        </p:nvPicPr>
        <p:blipFill>
          <a:blip r:embed="rId3" cstate="print"/>
          <a:srcRect t="15152" b="5033"/>
          <a:stretch>
            <a:fillRect/>
          </a:stretch>
        </p:blipFill>
        <p:spPr>
          <a:xfrm>
            <a:off x="4876800" y="4289043"/>
            <a:ext cx="4038600" cy="2416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6" descr="Kristal_don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934200" y="1524000"/>
            <a:ext cx="200025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Content Placeholder 5" descr="suz_done.jpg"/>
          <p:cNvPicPr>
            <a:picLocks noChangeAspect="1"/>
          </p:cNvPicPr>
          <p:nvPr/>
        </p:nvPicPr>
        <p:blipFill>
          <a:blip r:embed="rId5" cstate="print"/>
          <a:srcRect l="15385" t="17308" r="7692" b="5030"/>
          <a:stretch>
            <a:fillRect/>
          </a:stretch>
        </p:blipFill>
        <p:spPr>
          <a:xfrm>
            <a:off x="4876800" y="1524000"/>
            <a:ext cx="19812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Coordinating sampling required good organization.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686800" cy="2438400"/>
          </a:xfrm>
        </p:spPr>
        <p:txBody>
          <a:bodyPr>
            <a:normAutofit lnSpcReduction="10000"/>
          </a:bodyPr>
          <a:lstStyle/>
          <a:p>
            <a:pPr marL="349250" indent="-349250" algn="just">
              <a:buSzPct val="100000"/>
              <a:buFont typeface="Wingdings" pitchFamily="2" charset="2"/>
              <a:buChar char="§"/>
            </a:pPr>
            <a:r>
              <a:rPr lang="en-US" sz="2600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Volunteers collected four samples over the course of a year (September, December, March and May) during base flow conditions</a:t>
            </a:r>
          </a:p>
          <a:p>
            <a:pPr marL="349250" indent="-349250" algn="just">
              <a:buSzPct val="100000"/>
              <a:buFont typeface="Wingdings" pitchFamily="2" charset="2"/>
              <a:buChar char="§"/>
            </a:pPr>
            <a:r>
              <a:rPr lang="en-US" sz="2600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We met them at their site in September to make sure they were in the right spot, and to teach them how to properly collect a sample:</a:t>
            </a:r>
          </a:p>
          <a:p>
            <a:pPr marL="349250" indent="-349250">
              <a:buSzPct val="100000"/>
              <a:buFont typeface="Wingdings" pitchFamily="2" charset="2"/>
              <a:buChar char="§"/>
            </a:pPr>
            <a:endParaRPr lang="en-US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669290" lvl="1" indent="-349250" algn="just">
              <a:buSzPct val="100000"/>
              <a:buNone/>
            </a:pPr>
            <a:endParaRPr lang="en-US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0" indent="0" algn="just">
              <a:buNone/>
            </a:pPr>
            <a:endParaRPr lang="en-US" dirty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0" name="Picture 9" descr="DSC03921.JPG"/>
          <p:cNvPicPr>
            <a:picLocks noChangeAspect="1"/>
          </p:cNvPicPr>
          <p:nvPr/>
        </p:nvPicPr>
        <p:blipFill>
          <a:blip r:embed="rId3" cstate="print"/>
          <a:srcRect l="16667" t="16667" r="28333" b="25555"/>
          <a:stretch>
            <a:fillRect/>
          </a:stretch>
        </p:blipFill>
        <p:spPr>
          <a:xfrm>
            <a:off x="5486400" y="3962400"/>
            <a:ext cx="3352800" cy="264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ontent Placeholder 3"/>
          <p:cNvSpPr txBox="1">
            <a:spLocks/>
          </p:cNvSpPr>
          <p:nvPr/>
        </p:nvSpPr>
        <p:spPr>
          <a:xfrm>
            <a:off x="304800" y="4114800"/>
            <a:ext cx="5257800" cy="2667000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/>
          <a:p>
            <a:pPr marL="669290" marR="0" lvl="1" indent="-34925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66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Field rinse bottle three times</a:t>
            </a:r>
          </a:p>
          <a:p>
            <a:pPr marL="669290" marR="0" lvl="1" indent="-34925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66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Collect sample from flowing water </a:t>
            </a:r>
          </a:p>
          <a:p>
            <a:pPr marL="669290" marR="0" lvl="1" indent="-34925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66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Fill out chain of custody form </a:t>
            </a:r>
          </a:p>
          <a:p>
            <a:pPr marL="669290" marR="0" lvl="1" indent="-34925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66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Deliver samples to lab</a:t>
            </a:r>
          </a:p>
          <a:p>
            <a:pPr marL="669290" marR="0" lvl="1" indent="-34925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66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Pick up sampling bottles and chain of custody for next time</a:t>
            </a:r>
          </a:p>
          <a:p>
            <a:pPr marL="349250" marR="0" lvl="0" indent="-3492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3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Sampling tips on chain of custody</a:t>
            </a:r>
          </a:p>
          <a:p>
            <a:pPr marL="349250" marR="0" lvl="0" indent="-3492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tabLst/>
              <a:defRPr/>
            </a:pPr>
            <a:endParaRPr kumimoji="0" lang="en-US" sz="2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69290" marR="0" lvl="1" indent="-349250" algn="just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2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Some volunteers were more reliable then others.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458200" cy="4800600"/>
          </a:xfrm>
        </p:spPr>
        <p:txBody>
          <a:bodyPr>
            <a:normAutofit/>
          </a:bodyPr>
          <a:lstStyle/>
          <a:p>
            <a:pPr marL="349250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Some volunteers were eager and needed no management</a:t>
            </a:r>
          </a:p>
          <a:p>
            <a:pPr marL="349250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Some needed multiple reminders…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166AB"/>
                </a:solidFill>
              </a:rPr>
              <a:t>Send out an email a week before the targeted month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166AB"/>
                </a:solidFill>
              </a:rPr>
              <a:t>Send reminder emails mid month for sites that hadn’t been sampled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166AB"/>
                </a:solidFill>
              </a:rPr>
              <a:t>Made phone calls if necessary…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166AB"/>
                </a:solidFill>
              </a:rPr>
              <a:t>Occasionally we sampled for the volunteer last minute</a:t>
            </a:r>
          </a:p>
          <a:p>
            <a:pPr marL="349250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The best volunteers were those who didn’t feel obligated to sign up…</a:t>
            </a:r>
          </a:p>
          <a:p>
            <a:pPr marL="669290" lvl="1" indent="-349250">
              <a:buSzPct val="100000"/>
              <a:buNone/>
            </a:pPr>
            <a:endParaRPr lang="en-US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They volunteered because they were interested…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"/>
          </p:nvPr>
        </p:nvSpPr>
        <p:spPr>
          <a:xfrm>
            <a:off x="76200" y="1752600"/>
            <a:ext cx="9067800" cy="4800600"/>
          </a:xfrm>
        </p:spPr>
        <p:txBody>
          <a:bodyPr>
            <a:normAutofit/>
          </a:bodyPr>
          <a:lstStyle/>
          <a:p>
            <a:pPr marL="349250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So, we made sure to provide the results to the volunteer</a:t>
            </a:r>
          </a:p>
          <a:p>
            <a:pPr marL="349250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But, most didn’t know what the results meant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Provided them with the results from their site and then gave the range from all the sampled sites</a:t>
            </a:r>
          </a:p>
          <a:p>
            <a:pPr marL="669290" lvl="1" indent="-3492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Gave an idea if their site was high, low or average</a:t>
            </a:r>
          </a:p>
          <a:p>
            <a:pPr marL="669290" lvl="1" indent="-349250" algn="just">
              <a:buSzPct val="100000"/>
              <a:buNone/>
            </a:pPr>
            <a:endParaRPr lang="en-US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0" indent="0" algn="just">
              <a:buNone/>
            </a:pPr>
            <a:endParaRPr lang="en-US" dirty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5" name="Picture 4" descr="AWRC 0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4419600"/>
            <a:ext cx="2858008" cy="2143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IR @ Fish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24200" y="4419600"/>
            <a:ext cx="2852928" cy="2139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Hamstrin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0" y="4419600"/>
            <a:ext cx="2852928" cy="2139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WRC 061.jpg"/>
          <p:cNvPicPr>
            <a:picLocks noChangeAspect="1"/>
          </p:cNvPicPr>
          <p:nvPr/>
        </p:nvPicPr>
        <p:blipFill>
          <a:blip r:embed="rId3" cstate="print"/>
          <a:srcRect l="9178"/>
          <a:stretch>
            <a:fillRect/>
          </a:stretch>
        </p:blipFill>
        <p:spPr>
          <a:xfrm>
            <a:off x="6096000" y="3657600"/>
            <a:ext cx="2895600" cy="2391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So, was the data collected by volunteers good enough?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52400" y="1676400"/>
            <a:ext cx="8001000" cy="4495800"/>
          </a:xfrm>
        </p:spPr>
        <p:txBody>
          <a:bodyPr>
            <a:normAutofit/>
          </a:bodyPr>
          <a:lstStyle/>
          <a:p>
            <a:pPr marL="349250" indent="-349250" algn="just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Some studies have shown that volunteer data varies significantly from professional data (e.g., </a:t>
            </a:r>
            <a:r>
              <a:rPr lang="en-US" dirty="0" err="1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Savan</a:t>
            </a: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 et al., 2003)</a:t>
            </a:r>
          </a:p>
          <a:p>
            <a:pPr marL="349250" indent="-349250" algn="just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But, we wanted high quality data that would be acceptable by scientific community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304800" y="4114800"/>
            <a:ext cx="4038600" cy="274320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669290" marR="0" lvl="1" indent="-349250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66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Developed a QAPP</a:t>
            </a:r>
          </a:p>
          <a:p>
            <a:pPr marL="669290" marR="0" lvl="1" indent="-349250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66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Trained volunteers to collect samples following EPA techniques</a:t>
            </a:r>
          </a:p>
          <a:p>
            <a:pPr marL="669290" marR="0" lvl="1" indent="-349250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66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Kept it simple! Collecting grab samples and making site notations</a:t>
            </a:r>
          </a:p>
          <a:p>
            <a:pPr marL="669290" marR="0" lvl="1" indent="-349250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en-US" sz="2200" dirty="0" smtClean="0">
                <a:solidFill>
                  <a:srgbClr val="0166AB"/>
                </a:solidFill>
                <a:latin typeface="+mn-lt"/>
              </a:rPr>
              <a:t>Collected duplicates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rgbClr val="0166A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AWRC 0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3400" y="4572000"/>
            <a:ext cx="2654808" cy="1991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WRC 061.jpg"/>
          <p:cNvPicPr>
            <a:picLocks noChangeAspect="1"/>
          </p:cNvPicPr>
          <p:nvPr/>
        </p:nvPicPr>
        <p:blipFill>
          <a:blip r:embed="rId3" cstate="print"/>
          <a:srcRect l="9178"/>
          <a:stretch>
            <a:fillRect/>
          </a:stretch>
        </p:blipFill>
        <p:spPr>
          <a:xfrm>
            <a:off x="6096000" y="3657600"/>
            <a:ext cx="2895600" cy="2391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So, was the data collected by volunteers good enough?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52400" y="1676400"/>
            <a:ext cx="8001000" cy="4495800"/>
          </a:xfrm>
        </p:spPr>
        <p:txBody>
          <a:bodyPr>
            <a:normAutofit/>
          </a:bodyPr>
          <a:lstStyle/>
          <a:p>
            <a:pPr marL="349250" indent="-349250" algn="just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Some studies have shown that volunteer data varies significantly from professional data (e.g., </a:t>
            </a:r>
            <a:r>
              <a:rPr lang="en-US" dirty="0" err="1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Savan</a:t>
            </a: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 et al., 2003)</a:t>
            </a:r>
          </a:p>
          <a:p>
            <a:pPr marL="349250" indent="-349250" algn="just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But, we wanted high quality data that would be acceptable by scientific community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304800" y="4114800"/>
            <a:ext cx="4038600" cy="449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669290" marR="0" lvl="1" indent="-349250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66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Developed a QAPP</a:t>
            </a:r>
          </a:p>
          <a:p>
            <a:pPr marL="669290" marR="0" lvl="1" indent="-349250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66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Taught volunteers to collect samples following EPA techniques</a:t>
            </a:r>
          </a:p>
          <a:p>
            <a:pPr marL="669290" marR="0" lvl="1" indent="-349250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66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Kept it simple! Collecting grab samples and making site notations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AWRC 0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3400" y="4572000"/>
            <a:ext cx="2654808" cy="1991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99" y="1905000"/>
            <a:ext cx="6965731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09800" y="2858869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166AB"/>
                </a:solidFill>
              </a:rPr>
              <a:t>Volunteer data validated by professional data</a:t>
            </a:r>
            <a:endParaRPr lang="en-US" dirty="0">
              <a:solidFill>
                <a:srgbClr val="0166AB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were we able to                     do with the data?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219200" y="1676400"/>
            <a:ext cx="6705600" cy="5029200"/>
            <a:chOff x="76200" y="1600200"/>
            <a:chExt cx="6705600" cy="5029200"/>
          </a:xfrm>
        </p:grpSpPr>
        <p:pic>
          <p:nvPicPr>
            <p:cNvPr id="4" name="Picture 3" descr="tn.JPG"/>
            <p:cNvPicPr/>
            <p:nvPr/>
          </p:nvPicPr>
          <p:blipFill>
            <a:blip r:embed="rId3" cstate="print"/>
            <a:srcRect l="13182" t="28423" r="19177" b="30576"/>
            <a:stretch>
              <a:fillRect/>
            </a:stretch>
          </p:blipFill>
          <p:spPr>
            <a:xfrm>
              <a:off x="76200" y="1600200"/>
              <a:ext cx="6705600" cy="5029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Oval 14"/>
            <p:cNvSpPr/>
            <p:nvPr/>
          </p:nvSpPr>
          <p:spPr>
            <a:xfrm>
              <a:off x="4114800" y="4160520"/>
              <a:ext cx="182880" cy="182880"/>
            </a:xfrm>
            <a:prstGeom prst="ellipse">
              <a:avLst/>
            </a:prstGeom>
            <a:noFill/>
            <a:ln w="38100">
              <a:solidFill>
                <a:srgbClr val="0166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5608320" y="3048000"/>
              <a:ext cx="182880" cy="182880"/>
            </a:xfrm>
            <a:prstGeom prst="ellipse">
              <a:avLst/>
            </a:prstGeom>
            <a:noFill/>
            <a:ln w="38100">
              <a:solidFill>
                <a:srgbClr val="0166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1828800" y="4084320"/>
              <a:ext cx="182880" cy="182880"/>
            </a:xfrm>
            <a:prstGeom prst="ellipse">
              <a:avLst/>
            </a:prstGeom>
            <a:noFill/>
            <a:ln w="38100">
              <a:solidFill>
                <a:srgbClr val="0166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2667000" y="4998720"/>
              <a:ext cx="182880" cy="182880"/>
            </a:xfrm>
            <a:prstGeom prst="ellipse">
              <a:avLst/>
            </a:prstGeom>
            <a:noFill/>
            <a:ln w="38100">
              <a:solidFill>
                <a:srgbClr val="0166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2865120" y="5151120"/>
              <a:ext cx="182880" cy="182880"/>
            </a:xfrm>
            <a:prstGeom prst="ellipse">
              <a:avLst/>
            </a:prstGeom>
            <a:noFill/>
            <a:ln w="38100">
              <a:solidFill>
                <a:srgbClr val="0166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2971800" y="4998720"/>
              <a:ext cx="182880" cy="182880"/>
            </a:xfrm>
            <a:prstGeom prst="ellipse">
              <a:avLst/>
            </a:prstGeom>
            <a:noFill/>
            <a:ln w="38100">
              <a:solidFill>
                <a:srgbClr val="0166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895600" y="16002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166AB"/>
                </a:solidFill>
              </a:rPr>
              <a:t>Compare with 1993-1994 study</a:t>
            </a:r>
            <a:endParaRPr lang="en-US" b="1" dirty="0">
              <a:solidFill>
                <a:srgbClr val="0166AB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were we able to                     do with the data?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295400" y="1752600"/>
            <a:ext cx="6629400" cy="5029200"/>
            <a:chOff x="152400" y="1600200"/>
            <a:chExt cx="6629400" cy="5029200"/>
          </a:xfrm>
        </p:grpSpPr>
        <p:pic>
          <p:nvPicPr>
            <p:cNvPr id="5" name="Picture 4" descr="TN.JPG"/>
            <p:cNvPicPr>
              <a:picLocks noChangeAspect="1"/>
            </p:cNvPicPr>
            <p:nvPr/>
          </p:nvPicPr>
          <p:blipFill>
            <a:blip r:embed="rId3" cstate="print"/>
            <a:srcRect t="6663" r="2425"/>
            <a:stretch>
              <a:fillRect/>
            </a:stretch>
          </p:blipFill>
          <p:spPr>
            <a:xfrm>
              <a:off x="152400" y="1600200"/>
              <a:ext cx="6629400" cy="5029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990600" y="1905000"/>
              <a:ext cx="2819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166AB"/>
                  </a:solidFill>
                </a:rPr>
                <a:t>Positive correlation…</a:t>
              </a:r>
            </a:p>
            <a:p>
              <a:endParaRPr lang="en-US" b="1" dirty="0" smtClean="0">
                <a:solidFill>
                  <a:srgbClr val="0166AB"/>
                </a:solidFill>
              </a:endParaRPr>
            </a:p>
            <a:p>
              <a:r>
                <a:rPr lang="en-US" b="1" dirty="0" smtClean="0">
                  <a:solidFill>
                    <a:srgbClr val="0166AB"/>
                  </a:solidFill>
                </a:rPr>
                <a:t>R</a:t>
              </a:r>
              <a:r>
                <a:rPr lang="en-US" b="1" baseline="30000" dirty="0" smtClean="0">
                  <a:solidFill>
                    <a:srgbClr val="0166AB"/>
                  </a:solidFill>
                </a:rPr>
                <a:t>2</a:t>
              </a:r>
              <a:r>
                <a:rPr lang="en-US" b="1" dirty="0" smtClean="0">
                  <a:solidFill>
                    <a:srgbClr val="0166AB"/>
                  </a:solidFill>
                </a:rPr>
                <a:t>= 0.38</a:t>
              </a:r>
            </a:p>
            <a:p>
              <a:r>
                <a:rPr lang="en-US" b="1" dirty="0" smtClean="0">
                  <a:solidFill>
                    <a:srgbClr val="0166AB"/>
                  </a:solidFill>
                </a:rPr>
                <a:t>P&lt; 0.0001</a:t>
              </a:r>
              <a:endParaRPr lang="en-US" b="1" dirty="0">
                <a:solidFill>
                  <a:srgbClr val="0166AB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895600" y="16002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166AB"/>
                </a:solidFill>
              </a:rPr>
              <a:t>Compare with land use…</a:t>
            </a:r>
            <a:endParaRPr lang="en-US" b="1" dirty="0">
              <a:solidFill>
                <a:srgbClr val="0166AB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1534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Lessons Learned…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8077200" cy="50292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Some volunteers aren’t always reliable…</a:t>
            </a:r>
          </a:p>
          <a:p>
            <a:pPr marL="834390" lvl="1" indent="-5143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Some volunteers were eager; some needed several reminders</a:t>
            </a:r>
          </a:p>
          <a:p>
            <a:pPr marL="834390" lvl="1" indent="-5143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We had to be ready to run out and grab some samples at the last minute</a:t>
            </a:r>
          </a:p>
          <a:p>
            <a:pPr marL="834390" lvl="1" indent="-514350">
              <a:buSzPct val="100000"/>
              <a:buNone/>
            </a:pPr>
            <a:endParaRPr lang="en-US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QC duplicate samples weren’t true duplicates since professional and volunteer didn’t necessarily sample on the same day of the month</a:t>
            </a:r>
          </a:p>
          <a:p>
            <a:pPr marL="834390" lvl="1" indent="-514350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166AB"/>
                </a:solidFill>
              </a:rPr>
              <a:t>Water chemistry can vary from day to day</a:t>
            </a:r>
          </a:p>
          <a:p>
            <a:pPr marL="514350" indent="-514350" algn="just">
              <a:buSzPct val="100000"/>
              <a:buFont typeface="+mj-lt"/>
              <a:buAutoNum type="arabicPeriod"/>
            </a:pPr>
            <a:endParaRPr lang="en-US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endParaRPr lang="en-US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514350" indent="-514350" algn="just">
              <a:buNone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 </a:t>
            </a:r>
            <a:endParaRPr lang="en-US" dirty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1534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Volunteer Monitoring Continued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85800" y="1676400"/>
            <a:ext cx="7543800" cy="4495800"/>
          </a:xfrm>
        </p:spPr>
        <p:txBody>
          <a:bodyPr>
            <a:normAutofit/>
          </a:bodyPr>
          <a:lstStyle/>
          <a:p>
            <a:pPr marL="0" indent="0" algn="ctr">
              <a:buSzPct val="100000"/>
              <a:buNone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The AWRC is considering using 104B funding to support analytical costs of Volunteer Monitoring Programs—contact us if you are interested in getting a program started.</a:t>
            </a:r>
          </a:p>
          <a:p>
            <a:pPr marL="349250" indent="-349250" algn="just">
              <a:buSzPct val="100000"/>
              <a:buNone/>
            </a:pPr>
            <a:endParaRPr lang="en-US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0" indent="0" algn="just">
              <a:buNone/>
            </a:pPr>
            <a:endParaRPr lang="en-US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chemeClr val="bg2">
                    <a:lumMod val="90000"/>
                    <a:lumOff val="10000"/>
                  </a:schemeClr>
                </a:solidFill>
              </a:rPr>
              <a:t> </a:t>
            </a:r>
            <a:endParaRPr lang="en-US" dirty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6" name="Picture 5" descr="DSC03925.JPG"/>
          <p:cNvPicPr>
            <a:picLocks noChangeAspect="1"/>
          </p:cNvPicPr>
          <p:nvPr/>
        </p:nvPicPr>
        <p:blipFill>
          <a:blip r:embed="rId3" cstate="print"/>
          <a:srcRect t="26016" b="12195"/>
          <a:stretch>
            <a:fillRect/>
          </a:stretch>
        </p:blipFill>
        <p:spPr>
          <a:xfrm>
            <a:off x="1295400" y="3733800"/>
            <a:ext cx="62484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ustom 5">
      <a:dk1>
        <a:srgbClr val="FFFFFF"/>
      </a:dk1>
      <a:lt1>
        <a:srgbClr val="FFFFFF"/>
      </a:lt1>
      <a:dk2>
        <a:srgbClr val="002142"/>
      </a:dk2>
      <a:lt2>
        <a:srgbClr val="002142"/>
      </a:lt2>
      <a:accent1>
        <a:srgbClr val="002142"/>
      </a:accent1>
      <a:accent2>
        <a:srgbClr val="0070C0"/>
      </a:accent2>
      <a:accent3>
        <a:srgbClr val="0058B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5701</TotalTime>
  <Words>715</Words>
  <Application>Microsoft Office PowerPoint</Application>
  <PresentationFormat>On-screen Show (4:3)</PresentationFormat>
  <Paragraphs>113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Median</vt:lpstr>
      <vt:lpstr>A Volunteer Monitoring Program: Illinois River Watershed </vt:lpstr>
      <vt:lpstr>Why use volunteers?</vt:lpstr>
      <vt:lpstr>The Illinois River VMP—Site Selection</vt:lpstr>
      <vt:lpstr>So we had to recruit volunteers…</vt:lpstr>
      <vt:lpstr>Coordinating sampling required good organization.</vt:lpstr>
      <vt:lpstr>Some volunteers were more reliable then others.</vt:lpstr>
      <vt:lpstr>They volunteered because they were interested…</vt:lpstr>
      <vt:lpstr>So, was the data collected by volunteers good enough?</vt:lpstr>
      <vt:lpstr>So, was the data collected by volunteers good enough?</vt:lpstr>
      <vt:lpstr>What were we able to                     do with the data?</vt:lpstr>
      <vt:lpstr>What were we able to                     do with the data?</vt:lpstr>
      <vt:lpstr>Lessons Learned…</vt:lpstr>
      <vt:lpstr>Volunteer Monitoring Continued</vt:lpstr>
    </vt:vector>
  </TitlesOfParts>
  <Company>University of Arkansas - Fayetteville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the Upper Illinois Watershed Management Plan </dc:title>
  <dc:creator>lbartsc</dc:creator>
  <cp:lastModifiedBy>UAEX</cp:lastModifiedBy>
  <cp:revision>240</cp:revision>
  <dcterms:created xsi:type="dcterms:W3CDTF">2008-09-02T19:42:57Z</dcterms:created>
  <dcterms:modified xsi:type="dcterms:W3CDTF">2010-10-04T19:54:15Z</dcterms:modified>
</cp:coreProperties>
</file>